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Lst>
  <p:notesMasterIdLst>
    <p:notesMasterId r:id="rId20"/>
  </p:notesMasterIdLst>
  <p:handoutMasterIdLst>
    <p:handoutMasterId r:id="rId21"/>
  </p:handoutMasterIdLst>
  <p:sldIdLst>
    <p:sldId id="256" r:id="rId8"/>
    <p:sldId id="257" r:id="rId9"/>
    <p:sldId id="259" r:id="rId10"/>
    <p:sldId id="268" r:id="rId11"/>
    <p:sldId id="260" r:id="rId12"/>
    <p:sldId id="267" r:id="rId13"/>
    <p:sldId id="261" r:id="rId14"/>
    <p:sldId id="266" r:id="rId15"/>
    <p:sldId id="262" r:id="rId16"/>
    <p:sldId id="264" r:id="rId17"/>
    <p:sldId id="265" r:id="rId18"/>
    <p:sldId id="263" r:id="rId19"/>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L. Rock" initials="DLR" lastIdx="1" clrIdx="0">
    <p:extLst>
      <p:ext uri="{19B8F6BF-5375-455C-9EA6-DF929625EA0E}">
        <p15:presenceInfo xmlns:p15="http://schemas.microsoft.com/office/powerpoint/2012/main" userId="S-1-5-21-218105429-2715934002-73406468-30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53278"/>
    <a:srgbClr val="002D73"/>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82698" autoAdjust="0"/>
  </p:normalViewPr>
  <p:slideViewPr>
    <p:cSldViewPr>
      <p:cViewPr varScale="1">
        <p:scale>
          <a:sx n="78" d="100"/>
          <a:sy n="78" d="100"/>
        </p:scale>
        <p:origin x="102"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1875"/>
          </a:xfrm>
          <a:prstGeom prst="rect">
            <a:avLst/>
          </a:prstGeom>
        </p:spPr>
        <p:txBody>
          <a:bodyPr vert="horz" lIns="95207" tIns="47604" rIns="95207" bIns="47604"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1875"/>
          </a:xfrm>
          <a:prstGeom prst="rect">
            <a:avLst/>
          </a:prstGeom>
        </p:spPr>
        <p:txBody>
          <a:bodyPr vert="horz" lIns="95207" tIns="47604" rIns="95207" bIns="47604" rtlCol="0"/>
          <a:lstStyle>
            <a:lvl1pPr algn="r">
              <a:defRPr sz="1200"/>
            </a:lvl1pPr>
          </a:lstStyle>
          <a:p>
            <a:fld id="{9A032666-4936-4494-8C52-B92A2AC7EF84}" type="datetimeFigureOut">
              <a:rPr lang="en-US" smtClean="0"/>
              <a:t>6/3/2016</a:t>
            </a:fld>
            <a:endParaRPr lang="en-US"/>
          </a:p>
        </p:txBody>
      </p:sp>
      <p:sp>
        <p:nvSpPr>
          <p:cNvPr id="4" name="Footer Placeholder 3"/>
          <p:cNvSpPr>
            <a:spLocks noGrp="1"/>
          </p:cNvSpPr>
          <p:nvPr>
            <p:ph type="ftr" sz="quarter" idx="2"/>
          </p:nvPr>
        </p:nvSpPr>
        <p:spPr>
          <a:xfrm>
            <a:off x="0" y="9119325"/>
            <a:ext cx="3170583" cy="481875"/>
          </a:xfrm>
          <a:prstGeom prst="rect">
            <a:avLst/>
          </a:prstGeom>
        </p:spPr>
        <p:txBody>
          <a:bodyPr vert="horz" lIns="95207" tIns="47604" rIns="95207" bIns="47604"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325"/>
            <a:ext cx="3170583" cy="481875"/>
          </a:xfrm>
          <a:prstGeom prst="rect">
            <a:avLst/>
          </a:prstGeom>
        </p:spPr>
        <p:txBody>
          <a:bodyPr vert="horz" lIns="95207" tIns="47604" rIns="95207" bIns="47604" rtlCol="0" anchor="b"/>
          <a:lstStyle>
            <a:lvl1pPr algn="r">
              <a:defRPr sz="1200"/>
            </a:lvl1pPr>
          </a:lstStyle>
          <a:p>
            <a:fld id="{0EFD6209-138D-4A24-A205-98DB85FAF70E}" type="slidenum">
              <a:rPr lang="en-US" smtClean="0"/>
              <a:t>‹#›</a:t>
            </a:fld>
            <a:endParaRPr lang="en-US"/>
          </a:p>
        </p:txBody>
      </p:sp>
    </p:spTree>
    <p:extLst>
      <p:ext uri="{BB962C8B-B14F-4D97-AF65-F5344CB8AC3E}">
        <p14:creationId xmlns:p14="http://schemas.microsoft.com/office/powerpoint/2010/main" val="1407221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7016" tIns="48508" rIns="97016" bIns="48508"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7016" tIns="48508" rIns="97016" bIns="48508" rtlCol="0"/>
          <a:lstStyle>
            <a:lvl1pPr algn="r">
              <a:defRPr sz="1200"/>
            </a:lvl1pPr>
          </a:lstStyle>
          <a:p>
            <a:fld id="{CF2C164A-7038-42D0-953C-2EB4816D4C81}" type="datetimeFigureOut">
              <a:rPr lang="en-US" smtClean="0"/>
              <a:t>6/3/2016</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7016" tIns="48508" rIns="97016" bIns="48508" rtlCol="0" anchor="ctr"/>
          <a:lstStyle/>
          <a:p>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7016" tIns="48508" rIns="97016" bIns="48508"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7016" tIns="48508" rIns="97016" bIns="48508"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r>
              <a:rPr lang="en-US" baseline="0" dirty="0" smtClean="0"/>
              <a:t>Updated 3/17/16 by </a:t>
            </a:r>
            <a:r>
              <a:rPr lang="en-US" baseline="0" smtClean="0"/>
              <a:t>Justin Engel</a:t>
            </a:r>
            <a:endParaRPr lang="en-US" baseline="0"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t>1</a:t>
            </a:fld>
            <a:endParaRPr lang="en-US"/>
          </a:p>
        </p:txBody>
      </p:sp>
    </p:spTree>
    <p:extLst>
      <p:ext uri="{BB962C8B-B14F-4D97-AF65-F5344CB8AC3E}">
        <p14:creationId xmlns:p14="http://schemas.microsoft.com/office/powerpoint/2010/main" val="3498209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12</a:t>
            </a:fld>
            <a:endParaRPr lang="en-US"/>
          </a:p>
        </p:txBody>
      </p:sp>
    </p:spTree>
    <p:extLst>
      <p:ext uri="{BB962C8B-B14F-4D97-AF65-F5344CB8AC3E}">
        <p14:creationId xmlns:p14="http://schemas.microsoft.com/office/powerpoint/2010/main" val="2957286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pPr marL="181906" indent="-181906">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t>2</a:t>
            </a:fld>
            <a:endParaRPr lang="en-US"/>
          </a:p>
        </p:txBody>
      </p:sp>
    </p:spTree>
    <p:extLst>
      <p:ext uri="{BB962C8B-B14F-4D97-AF65-F5344CB8AC3E}">
        <p14:creationId xmlns:p14="http://schemas.microsoft.com/office/powerpoint/2010/main" val="1713950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endParaRPr lang="en-US" baseline="0"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t>3</a:t>
            </a:fld>
            <a:endParaRPr lang="en-US"/>
          </a:p>
        </p:txBody>
      </p:sp>
    </p:spTree>
    <p:extLst>
      <p:ext uri="{BB962C8B-B14F-4D97-AF65-F5344CB8AC3E}">
        <p14:creationId xmlns:p14="http://schemas.microsoft.com/office/powerpoint/2010/main" val="3201340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pPr marL="181906" indent="-181906">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t>5</a:t>
            </a:fld>
            <a:endParaRPr lang="en-US"/>
          </a:p>
        </p:txBody>
      </p:sp>
    </p:spTree>
    <p:extLst>
      <p:ext uri="{BB962C8B-B14F-4D97-AF65-F5344CB8AC3E}">
        <p14:creationId xmlns:p14="http://schemas.microsoft.com/office/powerpoint/2010/main" val="1964935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7</a:t>
            </a:fld>
            <a:endParaRPr lang="en-US"/>
          </a:p>
        </p:txBody>
      </p:sp>
    </p:spTree>
    <p:extLst>
      <p:ext uri="{BB962C8B-B14F-4D97-AF65-F5344CB8AC3E}">
        <p14:creationId xmlns:p14="http://schemas.microsoft.com/office/powerpoint/2010/main" val="1456962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183" y="4620723"/>
            <a:ext cx="5850835" cy="3780741"/>
          </a:xfrm>
          <a:prstGeom prst="rect">
            <a:avLst/>
          </a:prstGeom>
        </p:spPr>
        <p:txBody>
          <a:bodyPr lIns="95207" tIns="47604" rIns="95207" bIns="47604"/>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8</a:t>
            </a:fld>
            <a:endParaRPr lang="en-US"/>
          </a:p>
        </p:txBody>
      </p:sp>
    </p:spTree>
    <p:extLst>
      <p:ext uri="{BB962C8B-B14F-4D97-AF65-F5344CB8AC3E}">
        <p14:creationId xmlns:p14="http://schemas.microsoft.com/office/powerpoint/2010/main" val="837911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endParaRPr lang="en-US"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t>9</a:t>
            </a:fld>
            <a:endParaRPr lang="en-US"/>
          </a:p>
        </p:txBody>
      </p:sp>
    </p:spTree>
    <p:extLst>
      <p:ext uri="{BB962C8B-B14F-4D97-AF65-F5344CB8AC3E}">
        <p14:creationId xmlns:p14="http://schemas.microsoft.com/office/powerpoint/2010/main" val="2973250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10</a:t>
            </a:fld>
            <a:endParaRPr lang="en-US"/>
          </a:p>
        </p:txBody>
      </p:sp>
    </p:spTree>
    <p:extLst>
      <p:ext uri="{BB962C8B-B14F-4D97-AF65-F5344CB8AC3E}">
        <p14:creationId xmlns:p14="http://schemas.microsoft.com/office/powerpoint/2010/main" val="1568328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8"/>
            <a:ext cx="5852160" cy="3780473"/>
          </a:xfrm>
          <a:prstGeom prst="rect">
            <a:avLst/>
          </a:prstGeom>
        </p:spPr>
        <p:txBody>
          <a:bodyPr lIns="97016" tIns="48508" rIns="97016" bIns="48508"/>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11</a:t>
            </a:fld>
            <a:endParaRPr lang="en-US"/>
          </a:p>
        </p:txBody>
      </p:sp>
    </p:spTree>
    <p:extLst>
      <p:ext uri="{BB962C8B-B14F-4D97-AF65-F5344CB8AC3E}">
        <p14:creationId xmlns:p14="http://schemas.microsoft.com/office/powerpoint/2010/main" val="3073934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t>6/3/2016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D0365-0D65-4032-85A6-BECCAB4E9A68}" type="datetimeFigureOut">
              <a:rPr lang="en-US" smtClean="0"/>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ACED0365-0D65-4032-85A6-BECCAB4E9A68}" type="datetimeFigureOut">
              <a:rPr lang="en-US" smtClean="0"/>
              <a:t>6/3/2016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ACED0365-0D65-4032-85A6-BECCAB4E9A68}" type="datetimeFigureOut">
              <a:rPr lang="en-US" smtClean="0"/>
              <a:t>6/3/2016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61950"/>
            <a:ext cx="3603190" cy="810768"/>
          </a:xfrm>
          <a:prstGeom prst="rect">
            <a:avLst/>
          </a:prstGeom>
        </p:spPr>
      </p:pic>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6/3/2016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endParaRPr>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t>6/3/2016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June 3, 2016</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NYSOO_DOH_rgb.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www.esd.ny.gov/MWBE.html"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esd.ny.gov/MWBE/GetCertified.html"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18322" y="1352550"/>
            <a:ext cx="7696200" cy="1938992"/>
          </a:xfrm>
          <a:prstGeom prst="rect">
            <a:avLst/>
          </a:prstGeom>
          <a:noFill/>
          <a:ln>
            <a:noFill/>
          </a:ln>
        </p:spPr>
        <p:txBody>
          <a:bodyPr wrap="square" rtlCol="0">
            <a:spAutoFit/>
          </a:bodyPr>
          <a:lstStyle/>
          <a:p>
            <a:r>
              <a:rPr lang="en-US" sz="4000" b="1" dirty="0" smtClean="0">
                <a:solidFill>
                  <a:srgbClr val="002D73"/>
                </a:solidFill>
                <a:latin typeface="Arial" panose="020B0604020202020204" pitchFamily="34" charset="0"/>
                <a:cs typeface="Arial" panose="020B0604020202020204" pitchFamily="34" charset="0"/>
              </a:rPr>
              <a:t>Minority/Women-Owned Business Enterprise Goals for NYS </a:t>
            </a:r>
            <a:r>
              <a:rPr lang="en-US" sz="4000" b="1" u="sng" dirty="0" smtClean="0">
                <a:solidFill>
                  <a:srgbClr val="002D73"/>
                </a:solidFill>
                <a:latin typeface="Arial" panose="020B0604020202020204" pitchFamily="34" charset="0"/>
                <a:cs typeface="Arial" panose="020B0604020202020204" pitchFamily="34" charset="0"/>
              </a:rPr>
              <a:t>Grant</a:t>
            </a:r>
            <a:r>
              <a:rPr lang="en-US" sz="4000" b="1" dirty="0" smtClean="0">
                <a:solidFill>
                  <a:srgbClr val="002D73"/>
                </a:solidFill>
                <a:latin typeface="Arial" panose="020B0604020202020204" pitchFamily="34" charset="0"/>
                <a:cs typeface="Arial" panose="020B0604020202020204" pitchFamily="34" charset="0"/>
              </a:rPr>
              <a:t> Contracts</a:t>
            </a:r>
            <a:endParaRPr lang="en-US" sz="4000" b="1" dirty="0">
              <a:solidFill>
                <a:srgbClr val="002D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78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57150"/>
            <a:ext cx="8229600" cy="857250"/>
          </a:xfrm>
        </p:spPr>
        <p:txBody>
          <a:bodyPr>
            <a:normAutofit/>
          </a:bodyPr>
          <a:lstStyle/>
          <a:p>
            <a:pPr algn="l"/>
            <a:r>
              <a:rPr lang="en-US" sz="2400" dirty="0" smtClean="0">
                <a:solidFill>
                  <a:srgbClr val="553278"/>
                </a:solidFill>
              </a:rPr>
              <a:t>Example NFP Form 1:</a:t>
            </a:r>
            <a:endParaRPr lang="en-US" sz="2400" dirty="0">
              <a:solidFill>
                <a:srgbClr val="553278"/>
              </a:solidFill>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692312"/>
            <a:ext cx="6477904" cy="1162212"/>
          </a:xfrm>
        </p:spPr>
      </p:pic>
      <p:pic>
        <p:nvPicPr>
          <p:cNvPr id="7" name="Picture 6"/>
          <p:cNvPicPr>
            <a:picLocks noChangeAspect="1"/>
          </p:cNvPicPr>
          <p:nvPr/>
        </p:nvPicPr>
        <p:blipFill>
          <a:blip r:embed="rId4"/>
          <a:stretch>
            <a:fillRect/>
          </a:stretch>
        </p:blipFill>
        <p:spPr>
          <a:xfrm>
            <a:off x="457200" y="3181350"/>
            <a:ext cx="6600825" cy="1962150"/>
          </a:xfrm>
          <a:prstGeom prst="rect">
            <a:avLst/>
          </a:prstGeom>
        </p:spPr>
      </p:pic>
      <p:pic>
        <p:nvPicPr>
          <p:cNvPr id="8" name="Picture 7"/>
          <p:cNvPicPr>
            <a:picLocks noChangeAspect="1"/>
          </p:cNvPicPr>
          <p:nvPr/>
        </p:nvPicPr>
        <p:blipFill>
          <a:blip r:embed="rId5"/>
          <a:stretch>
            <a:fillRect/>
          </a:stretch>
        </p:blipFill>
        <p:spPr>
          <a:xfrm>
            <a:off x="457200" y="1898812"/>
            <a:ext cx="6029325" cy="1238250"/>
          </a:xfrm>
          <a:prstGeom prst="rect">
            <a:avLst/>
          </a:prstGeom>
        </p:spPr>
      </p:pic>
      <p:pic>
        <p:nvPicPr>
          <p:cNvPr id="9" name="Picture 8"/>
          <p:cNvPicPr>
            <a:picLocks noChangeAspect="1"/>
          </p:cNvPicPr>
          <p:nvPr/>
        </p:nvPicPr>
        <p:blipFill>
          <a:blip r:embed="rId6"/>
          <a:stretch>
            <a:fillRect/>
          </a:stretch>
        </p:blipFill>
        <p:spPr>
          <a:xfrm>
            <a:off x="457200" y="1898812"/>
            <a:ext cx="6477000" cy="1238250"/>
          </a:xfrm>
          <a:prstGeom prst="rect">
            <a:avLst/>
          </a:prstGeom>
        </p:spPr>
      </p:pic>
    </p:spTree>
    <p:extLst>
      <p:ext uri="{BB962C8B-B14F-4D97-AF65-F5344CB8AC3E}">
        <p14:creationId xmlns:p14="http://schemas.microsoft.com/office/powerpoint/2010/main" val="1912428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99386"/>
            <a:ext cx="8229600" cy="857250"/>
          </a:xfrm>
        </p:spPr>
        <p:txBody>
          <a:bodyPr>
            <a:normAutofit/>
          </a:bodyPr>
          <a:lstStyle/>
          <a:p>
            <a:pPr algn="l"/>
            <a:r>
              <a:rPr lang="en-US" sz="3000" dirty="0" smtClean="0">
                <a:solidFill>
                  <a:srgbClr val="553278"/>
                </a:solidFill>
              </a:rPr>
              <a:t>Example Form 2:</a:t>
            </a:r>
            <a:endParaRPr lang="en-US" sz="3000" dirty="0">
              <a:solidFill>
                <a:srgbClr val="553278"/>
              </a:solidFill>
            </a:endParaRPr>
          </a:p>
        </p:txBody>
      </p:sp>
      <p:pic>
        <p:nvPicPr>
          <p:cNvPr id="4" name="Content Placeholder 3"/>
          <p:cNvPicPr>
            <a:picLocks noGrp="1" noChangeAspect="1"/>
          </p:cNvPicPr>
          <p:nvPr>
            <p:ph idx="1"/>
          </p:nvPr>
        </p:nvPicPr>
        <p:blipFill>
          <a:blip r:embed="rId3"/>
          <a:stretch>
            <a:fillRect/>
          </a:stretch>
        </p:blipFill>
        <p:spPr>
          <a:xfrm>
            <a:off x="152400" y="742950"/>
            <a:ext cx="6448925" cy="3623953"/>
          </a:xfrm>
          <a:prstGeom prst="rect">
            <a:avLst/>
          </a:prstGeom>
        </p:spPr>
      </p:pic>
      <p:sp>
        <p:nvSpPr>
          <p:cNvPr id="6" name="TextBox 5"/>
          <p:cNvSpPr txBox="1"/>
          <p:nvPr/>
        </p:nvSpPr>
        <p:spPr>
          <a:xfrm>
            <a:off x="6858000" y="1056636"/>
            <a:ext cx="2057400" cy="1938992"/>
          </a:xfrm>
          <a:prstGeom prst="rect">
            <a:avLst/>
          </a:prstGeom>
          <a:noFill/>
        </p:spPr>
        <p:txBody>
          <a:bodyPr wrap="square" rtlCol="0">
            <a:spAutoFit/>
          </a:bodyPr>
          <a:lstStyle/>
          <a:p>
            <a:pPr algn="ctr"/>
            <a:r>
              <a:rPr lang="en-US" sz="2000" dirty="0" smtClean="0">
                <a:solidFill>
                  <a:srgbClr val="FF0000"/>
                </a:solidFill>
              </a:rPr>
              <a:t>*Be sure to complete applicable attachments required with this Form.</a:t>
            </a:r>
            <a:endParaRPr lang="en-US" sz="2000" dirty="0">
              <a:solidFill>
                <a:srgbClr val="FF0000"/>
              </a:solidFill>
            </a:endParaRPr>
          </a:p>
        </p:txBody>
      </p:sp>
    </p:spTree>
    <p:extLst>
      <p:ext uri="{BB962C8B-B14F-4D97-AF65-F5344CB8AC3E}">
        <p14:creationId xmlns:p14="http://schemas.microsoft.com/office/powerpoint/2010/main" val="4171223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3375"/>
            <a:ext cx="8229600" cy="857250"/>
          </a:xfrm>
        </p:spPr>
        <p:txBody>
          <a:bodyPr/>
          <a:lstStyle/>
          <a:p>
            <a:pPr algn="l"/>
            <a:r>
              <a:rPr lang="en-US" sz="4000" dirty="0" smtClean="0">
                <a:solidFill>
                  <a:srgbClr val="553278"/>
                </a:solidFill>
              </a:rPr>
              <a:t>Questions and Submission:</a:t>
            </a:r>
            <a:r>
              <a:rPr lang="en-US" dirty="0"/>
              <a:t>	</a:t>
            </a:r>
          </a:p>
        </p:txBody>
      </p:sp>
      <p:sp>
        <p:nvSpPr>
          <p:cNvPr id="3" name="Content Placeholder 2"/>
          <p:cNvSpPr>
            <a:spLocks noGrp="1"/>
          </p:cNvSpPr>
          <p:nvPr>
            <p:ph idx="1"/>
          </p:nvPr>
        </p:nvSpPr>
        <p:spPr>
          <a:xfrm>
            <a:off x="447675" y="1276350"/>
            <a:ext cx="8229600" cy="3394075"/>
          </a:xfrm>
        </p:spPr>
        <p:txBody>
          <a:bodyPr>
            <a:normAutofit/>
          </a:bodyPr>
          <a:lstStyle/>
          <a:p>
            <a:pPr marL="0" indent="0">
              <a:buNone/>
            </a:pPr>
            <a:r>
              <a:rPr lang="en-US" sz="2000" dirty="0" smtClean="0"/>
              <a:t>Questions regarding the completion of the forms should be directed to your contract </a:t>
            </a:r>
            <a:r>
              <a:rPr lang="en-US" sz="2000" dirty="0" smtClean="0"/>
              <a:t>manager.</a:t>
            </a:r>
          </a:p>
          <a:p>
            <a:pPr marL="0" indent="0">
              <a:buNone/>
            </a:pPr>
            <a:endParaRPr lang="en-US" sz="2000" dirty="0">
              <a:solidFill>
                <a:srgbClr val="FF0000"/>
              </a:solidFill>
            </a:endParaRPr>
          </a:p>
          <a:p>
            <a:pPr marL="0" indent="0">
              <a:buNone/>
            </a:pPr>
            <a:r>
              <a:rPr lang="en-US" sz="2000" dirty="0"/>
              <a:t>Please have the forms completed, signed (if applicable), dated, and included with the submission of the COLA claim. Forms are not reviewed and approved in advance of the purchases subject to M/WBE. Rather the </a:t>
            </a:r>
            <a:r>
              <a:rPr lang="en-US" sz="2000" dirty="0" smtClean="0"/>
              <a:t>Budget Statement Report of Expenditures (BSROE) </a:t>
            </a:r>
            <a:r>
              <a:rPr lang="en-US" sz="2000" dirty="0"/>
              <a:t>includes an additional attestation </a:t>
            </a:r>
            <a:r>
              <a:rPr lang="en-US" sz="2000" dirty="0" smtClean="0"/>
              <a:t>specific to M/WBE which </a:t>
            </a:r>
            <a:r>
              <a:rPr lang="en-US" sz="2000" dirty="0"/>
              <a:t>must be completed and signed prior to submission of the claim. </a:t>
            </a:r>
          </a:p>
        </p:txBody>
      </p:sp>
    </p:spTree>
    <p:extLst>
      <p:ext uri="{BB962C8B-B14F-4D97-AF65-F5344CB8AC3E}">
        <p14:creationId xmlns:p14="http://schemas.microsoft.com/office/powerpoint/2010/main" val="42386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38150"/>
            <a:ext cx="8686800" cy="707886"/>
          </a:xfrm>
          <a:prstGeom prst="rect">
            <a:avLst/>
          </a:prstGeom>
          <a:noFill/>
          <a:ln>
            <a:noFill/>
          </a:ln>
        </p:spPr>
        <p:txBody>
          <a:bodyPr wrap="square" rtlCol="0">
            <a:spAutoFit/>
          </a:bodyPr>
          <a:lstStyle/>
          <a:p>
            <a:r>
              <a:rPr lang="en-US" sz="4000" dirty="0" smtClean="0">
                <a:solidFill>
                  <a:srgbClr val="553278"/>
                </a:solidFill>
                <a:latin typeface="Arial" panose="020B0604020202020204" pitchFamily="34" charset="0"/>
                <a:cs typeface="Arial" panose="020B0604020202020204" pitchFamily="34" charset="0"/>
              </a:rPr>
              <a:t>MWBE Requirement for Grantees</a:t>
            </a:r>
            <a:endParaRPr lang="en-US" sz="4000" dirty="0">
              <a:solidFill>
                <a:srgbClr val="553278"/>
              </a:solidFill>
              <a:latin typeface="Arial" panose="020B0604020202020204" pitchFamily="34" charset="0"/>
              <a:cs typeface="Arial" panose="020B0604020202020204" pitchFamily="34" charset="0"/>
            </a:endParaRPr>
          </a:p>
        </p:txBody>
      </p:sp>
      <p:sp>
        <p:nvSpPr>
          <p:cNvPr id="12" name="TextBox 11"/>
          <p:cNvSpPr txBox="1"/>
          <p:nvPr/>
        </p:nvSpPr>
        <p:spPr>
          <a:xfrm>
            <a:off x="228600" y="1581150"/>
            <a:ext cx="8763000" cy="1938992"/>
          </a:xfrm>
          <a:prstGeom prst="rect">
            <a:avLst/>
          </a:prstGeom>
          <a:noFill/>
          <a:ln>
            <a:noFill/>
          </a:ln>
        </p:spPr>
        <p:txBody>
          <a:bodyPr wrap="square" rtlCol="0">
            <a:spAutoFit/>
          </a:bodyPr>
          <a:lstStyle/>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The Department has established an MWBE goal of 30% on any </a:t>
            </a:r>
            <a:r>
              <a:rPr lang="en-US" sz="2000" u="sng" dirty="0" smtClean="0">
                <a:latin typeface="Arial" panose="020B0604020202020204" pitchFamily="34" charset="0"/>
                <a:cs typeface="Arial" panose="020B0604020202020204" pitchFamily="34" charset="0"/>
              </a:rPr>
              <a:t>grant contract </a:t>
            </a:r>
            <a:r>
              <a:rPr lang="en-US" sz="2000" dirty="0" smtClean="0">
                <a:latin typeface="Arial" panose="020B0604020202020204" pitchFamily="34" charset="0"/>
                <a:cs typeface="Arial" panose="020B0604020202020204" pitchFamily="34" charset="0"/>
              </a:rPr>
              <a:t>valued over $25,000.  This includes new contracts and renewal contracts.</a:t>
            </a:r>
          </a:p>
          <a:p>
            <a:pPr marL="342900" indent="-342900">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The Department’s standard M/WBE participation goal for grants is 30% of </a:t>
            </a:r>
            <a:r>
              <a:rPr lang="en-US" sz="2000" u="sng" dirty="0" smtClean="0">
                <a:latin typeface="Arial" panose="020B0604020202020204" pitchFamily="34" charset="0"/>
                <a:cs typeface="Arial" panose="020B0604020202020204" pitchFamily="34" charset="0"/>
              </a:rPr>
              <a:t>eligible expenses</a:t>
            </a:r>
            <a:r>
              <a:rPr lang="en-US"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31407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19100"/>
            <a:ext cx="8229600" cy="857250"/>
          </a:xfrm>
        </p:spPr>
        <p:txBody>
          <a:bodyPr>
            <a:normAutofit fontScale="90000"/>
          </a:bodyPr>
          <a:lstStyle/>
          <a:p>
            <a:pPr algn="l"/>
            <a:r>
              <a:rPr lang="en-US" sz="4000" dirty="0" smtClean="0">
                <a:solidFill>
                  <a:srgbClr val="553278"/>
                </a:solidFill>
              </a:rPr>
              <a:t>What are Not-For-Profit Eligible Expenses?</a:t>
            </a:r>
            <a:endParaRPr lang="en-US" sz="4000" dirty="0">
              <a:solidFill>
                <a:srgbClr val="553278"/>
              </a:solidFill>
            </a:endParaRPr>
          </a:p>
        </p:txBody>
      </p:sp>
      <p:sp>
        <p:nvSpPr>
          <p:cNvPr id="3" name="Content Placeholder 2"/>
          <p:cNvSpPr>
            <a:spLocks noGrp="1"/>
          </p:cNvSpPr>
          <p:nvPr>
            <p:ph idx="1"/>
          </p:nvPr>
        </p:nvSpPr>
        <p:spPr>
          <a:xfrm>
            <a:off x="246611" y="1428750"/>
            <a:ext cx="8229600" cy="3394075"/>
          </a:xfrm>
        </p:spPr>
        <p:txBody>
          <a:bodyPr>
            <a:normAutofit/>
          </a:bodyPr>
          <a:lstStyle/>
          <a:p>
            <a:r>
              <a:rPr lang="en-US" sz="2800" dirty="0" smtClean="0"/>
              <a:t>Non </a:t>
            </a:r>
            <a:r>
              <a:rPr lang="en-US" sz="2800" dirty="0"/>
              <a:t>Personal </a:t>
            </a:r>
            <a:r>
              <a:rPr lang="en-US" sz="2800" dirty="0" smtClean="0"/>
              <a:t>Services (NPS) costs </a:t>
            </a:r>
            <a:r>
              <a:rPr lang="en-US" sz="2800" dirty="0"/>
              <a:t>in the budget that can be outsourced to a Minority and/or Women-owned Business </a:t>
            </a:r>
            <a:r>
              <a:rPr lang="en-US" sz="2800" dirty="0" smtClean="0"/>
              <a:t>Enterprise</a:t>
            </a:r>
            <a:r>
              <a:rPr lang="en-US" sz="2800" dirty="0"/>
              <a:t> </a:t>
            </a:r>
            <a:r>
              <a:rPr lang="en-US" sz="2800" dirty="0" smtClean="0"/>
              <a:t>including: </a:t>
            </a:r>
          </a:p>
          <a:p>
            <a:pPr lvl="1"/>
            <a:r>
              <a:rPr lang="en-US" dirty="0" smtClean="0"/>
              <a:t>Contractual Services</a:t>
            </a:r>
          </a:p>
          <a:p>
            <a:pPr lvl="1"/>
            <a:r>
              <a:rPr lang="en-US" dirty="0" smtClean="0"/>
              <a:t>Equipment</a:t>
            </a:r>
          </a:p>
          <a:p>
            <a:pPr lvl="1"/>
            <a:r>
              <a:rPr lang="en-US" dirty="0" smtClean="0"/>
              <a:t>Supplies </a:t>
            </a:r>
          </a:p>
          <a:p>
            <a:pPr lvl="1"/>
            <a:endParaRPr lang="en-US" dirty="0"/>
          </a:p>
          <a:p>
            <a:pPr marL="0" indent="0">
              <a:buNone/>
            </a:pPr>
            <a:endParaRPr lang="en-US" dirty="0"/>
          </a:p>
        </p:txBody>
      </p:sp>
    </p:spTree>
    <p:extLst>
      <p:ext uri="{BB962C8B-B14F-4D97-AF65-F5344CB8AC3E}">
        <p14:creationId xmlns:p14="http://schemas.microsoft.com/office/powerpoint/2010/main" val="2734885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05" y="514350"/>
            <a:ext cx="8229600" cy="857250"/>
          </a:xfrm>
        </p:spPr>
        <p:txBody>
          <a:bodyPr>
            <a:normAutofit fontScale="90000"/>
          </a:bodyPr>
          <a:lstStyle/>
          <a:p>
            <a:r>
              <a:rPr lang="en-US" dirty="0">
                <a:solidFill>
                  <a:srgbClr val="553278"/>
                </a:solidFill>
              </a:rPr>
              <a:t>What are </a:t>
            </a:r>
            <a:r>
              <a:rPr lang="en-US" dirty="0" smtClean="0">
                <a:solidFill>
                  <a:srgbClr val="553278"/>
                </a:solidFill>
              </a:rPr>
              <a:t>Municipality, Gov’t Entity or For-Profit </a:t>
            </a:r>
            <a:r>
              <a:rPr lang="en-US" dirty="0">
                <a:solidFill>
                  <a:srgbClr val="553278"/>
                </a:solidFill>
              </a:rPr>
              <a:t>Eligible Expenses?</a:t>
            </a:r>
            <a:endParaRPr lang="en-US" dirty="0"/>
          </a:p>
        </p:txBody>
      </p:sp>
      <p:sp>
        <p:nvSpPr>
          <p:cNvPr id="3" name="Content Placeholder 2"/>
          <p:cNvSpPr>
            <a:spLocks noGrp="1"/>
          </p:cNvSpPr>
          <p:nvPr>
            <p:ph idx="1"/>
          </p:nvPr>
        </p:nvSpPr>
        <p:spPr>
          <a:xfrm>
            <a:off x="421105" y="1749425"/>
            <a:ext cx="8229600" cy="3394075"/>
          </a:xfrm>
        </p:spPr>
        <p:txBody>
          <a:bodyPr/>
          <a:lstStyle/>
          <a:p>
            <a:r>
              <a:rPr lang="en-US" dirty="0" smtClean="0"/>
              <a:t>All are eligible and the MWBE goal is applied to the entire amount of expenditures.  If the goal % cannot be met a Form#2 MWBE waiver will be necessary.</a:t>
            </a:r>
            <a:endParaRPr lang="en-US" dirty="0"/>
          </a:p>
        </p:txBody>
      </p:sp>
    </p:spTree>
    <p:extLst>
      <p:ext uri="{BB962C8B-B14F-4D97-AF65-F5344CB8AC3E}">
        <p14:creationId xmlns:p14="http://schemas.microsoft.com/office/powerpoint/2010/main" val="4234632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514350"/>
            <a:ext cx="8229600" cy="857250"/>
          </a:xfrm>
        </p:spPr>
        <p:txBody>
          <a:bodyPr>
            <a:normAutofit/>
          </a:bodyPr>
          <a:lstStyle/>
          <a:p>
            <a:pPr algn="l"/>
            <a:r>
              <a:rPr lang="en-US" sz="4000" dirty="0" smtClean="0">
                <a:solidFill>
                  <a:srgbClr val="553278"/>
                </a:solidFill>
              </a:rPr>
              <a:t>What is expected of Grantee?</a:t>
            </a:r>
            <a:endParaRPr lang="en-US" sz="4000" dirty="0">
              <a:solidFill>
                <a:srgbClr val="553278"/>
              </a:solidFill>
            </a:endParaRPr>
          </a:p>
        </p:txBody>
      </p:sp>
      <p:sp>
        <p:nvSpPr>
          <p:cNvPr id="3" name="Content Placeholder 2"/>
          <p:cNvSpPr>
            <a:spLocks noGrp="1"/>
          </p:cNvSpPr>
          <p:nvPr>
            <p:ph idx="1"/>
          </p:nvPr>
        </p:nvSpPr>
        <p:spPr>
          <a:xfrm>
            <a:off x="457200" y="1657350"/>
            <a:ext cx="8229600" cy="3394075"/>
          </a:xfrm>
        </p:spPr>
        <p:txBody>
          <a:bodyPr>
            <a:normAutofit/>
          </a:bodyPr>
          <a:lstStyle/>
          <a:p>
            <a:r>
              <a:rPr lang="en-US" sz="2400" dirty="0" smtClean="0"/>
              <a:t>Review annual budget for MWBE eligible expenses</a:t>
            </a:r>
          </a:p>
          <a:p>
            <a:r>
              <a:rPr lang="en-US" sz="2400" dirty="0" smtClean="0"/>
              <a:t>If an NFP - Establish total NPS eligible expenses within the three Supplies, Contractual and Equipment.</a:t>
            </a:r>
          </a:p>
          <a:p>
            <a:r>
              <a:rPr lang="en-US" sz="2400" dirty="0" smtClean="0"/>
              <a:t>If any other entity type – the total value of expenditures is eligible</a:t>
            </a:r>
          </a:p>
          <a:p>
            <a:endParaRPr lang="en-US" dirty="0" smtClean="0"/>
          </a:p>
          <a:p>
            <a:endParaRPr lang="en-US" dirty="0" smtClean="0"/>
          </a:p>
          <a:p>
            <a:endParaRPr lang="en-US" dirty="0"/>
          </a:p>
        </p:txBody>
      </p:sp>
    </p:spTree>
    <p:extLst>
      <p:ext uri="{BB962C8B-B14F-4D97-AF65-F5344CB8AC3E}">
        <p14:creationId xmlns:p14="http://schemas.microsoft.com/office/powerpoint/2010/main" val="1989860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857250"/>
          </a:xfrm>
        </p:spPr>
        <p:txBody>
          <a:bodyPr/>
          <a:lstStyle/>
          <a:p>
            <a:r>
              <a:rPr lang="en-US" dirty="0">
                <a:solidFill>
                  <a:srgbClr val="553278"/>
                </a:solidFill>
              </a:rPr>
              <a:t>What is expected of Grantee?</a:t>
            </a:r>
            <a:endParaRPr lang="en-US" dirty="0"/>
          </a:p>
        </p:txBody>
      </p:sp>
      <p:sp>
        <p:nvSpPr>
          <p:cNvPr id="3" name="Content Placeholder 2"/>
          <p:cNvSpPr>
            <a:spLocks noGrp="1"/>
          </p:cNvSpPr>
          <p:nvPr>
            <p:ph idx="1"/>
          </p:nvPr>
        </p:nvSpPr>
        <p:spPr>
          <a:xfrm>
            <a:off x="457200" y="1428750"/>
            <a:ext cx="8229600" cy="3394075"/>
          </a:xfrm>
        </p:spPr>
        <p:txBody>
          <a:bodyPr/>
          <a:lstStyle/>
          <a:p>
            <a:r>
              <a:rPr lang="en-US" sz="2400" dirty="0" smtClean="0"/>
              <a:t>For expenses identified as eligible, grantees should:</a:t>
            </a:r>
            <a:endParaRPr lang="en-US" sz="2400" dirty="0"/>
          </a:p>
          <a:p>
            <a:pPr lvl="1"/>
            <a:r>
              <a:rPr lang="en-US" sz="2000" dirty="0"/>
              <a:t> search the M/WBE directory </a:t>
            </a:r>
            <a:r>
              <a:rPr lang="en-US" sz="2000" dirty="0">
                <a:hlinkClick r:id="rId2"/>
              </a:rPr>
              <a:t>http://www.esd.ny.gov/MWBE.html</a:t>
            </a:r>
            <a:r>
              <a:rPr lang="en-US" sz="2000" dirty="0"/>
              <a:t> </a:t>
            </a:r>
          </a:p>
          <a:p>
            <a:pPr lvl="1"/>
            <a:r>
              <a:rPr lang="en-US" sz="2000" dirty="0"/>
              <a:t>determine </a:t>
            </a:r>
            <a:r>
              <a:rPr lang="en-US" sz="2000" dirty="0" smtClean="0"/>
              <a:t>where  M/WBE participation is possible in NPS categories</a:t>
            </a:r>
            <a:endParaRPr lang="en-US" sz="2000" dirty="0"/>
          </a:p>
          <a:p>
            <a:r>
              <a:rPr lang="en-US" sz="2400" dirty="0" smtClean="0"/>
              <a:t>Complete </a:t>
            </a:r>
            <a:r>
              <a:rPr lang="en-US" sz="2400" dirty="0"/>
              <a:t>Form 1- Utilization Plan</a:t>
            </a:r>
          </a:p>
          <a:p>
            <a:endParaRPr lang="en-US" dirty="0"/>
          </a:p>
        </p:txBody>
      </p:sp>
    </p:spTree>
    <p:extLst>
      <p:ext uri="{BB962C8B-B14F-4D97-AF65-F5344CB8AC3E}">
        <p14:creationId xmlns:p14="http://schemas.microsoft.com/office/powerpoint/2010/main" val="291408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857250"/>
          </a:xfrm>
        </p:spPr>
        <p:txBody>
          <a:bodyPr>
            <a:normAutofit fontScale="90000"/>
          </a:bodyPr>
          <a:lstStyle/>
          <a:p>
            <a:pPr algn="l"/>
            <a:r>
              <a:rPr lang="en-US" sz="4000" dirty="0" smtClean="0">
                <a:solidFill>
                  <a:srgbClr val="553278"/>
                </a:solidFill>
              </a:rPr>
              <a:t>What if I can’t meet 30% of eligible expenditures in Form 1?</a:t>
            </a:r>
            <a:endParaRPr lang="en-US" sz="4000" dirty="0">
              <a:solidFill>
                <a:srgbClr val="553278"/>
              </a:solidFill>
            </a:endParaRPr>
          </a:p>
        </p:txBody>
      </p:sp>
      <p:sp>
        <p:nvSpPr>
          <p:cNvPr id="3" name="Content Placeholder 2"/>
          <p:cNvSpPr>
            <a:spLocks noGrp="1"/>
          </p:cNvSpPr>
          <p:nvPr>
            <p:ph idx="1"/>
          </p:nvPr>
        </p:nvSpPr>
        <p:spPr>
          <a:xfrm>
            <a:off x="457200" y="1447800"/>
            <a:ext cx="8229600" cy="3394075"/>
          </a:xfrm>
        </p:spPr>
        <p:txBody>
          <a:bodyPr>
            <a:normAutofit/>
          </a:bodyPr>
          <a:lstStyle/>
          <a:p>
            <a:endParaRPr lang="en-US" dirty="0" smtClean="0"/>
          </a:p>
          <a:p>
            <a:r>
              <a:rPr lang="en-US" sz="2400" dirty="0" smtClean="0"/>
              <a:t>Complete Form 2, Waiver Request</a:t>
            </a:r>
          </a:p>
          <a:p>
            <a:r>
              <a:rPr lang="en-US" sz="2400" dirty="0" smtClean="0"/>
              <a:t>Form 2 requires the grantee to demonstrate due diligence in meeting the goal and generate applicable attachments.  See Form 2 guidance for details. </a:t>
            </a:r>
          </a:p>
          <a:p>
            <a:pPr lvl="1"/>
            <a:endParaRPr lang="en-US" sz="2000" dirty="0"/>
          </a:p>
          <a:p>
            <a:pPr lvl="1"/>
            <a:endParaRPr lang="en-US" sz="2000" dirty="0" smtClean="0"/>
          </a:p>
          <a:p>
            <a:endParaRPr lang="en-US" dirty="0" smtClean="0"/>
          </a:p>
          <a:p>
            <a:endParaRPr lang="en-US" dirty="0"/>
          </a:p>
        </p:txBody>
      </p:sp>
    </p:spTree>
    <p:extLst>
      <p:ext uri="{BB962C8B-B14F-4D97-AF65-F5344CB8AC3E}">
        <p14:creationId xmlns:p14="http://schemas.microsoft.com/office/powerpoint/2010/main" val="3552722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for Subcontractors</a:t>
            </a:r>
            <a:endParaRPr lang="en-US" dirty="0"/>
          </a:p>
        </p:txBody>
      </p:sp>
      <p:sp>
        <p:nvSpPr>
          <p:cNvPr id="3" name="Content Placeholder 2"/>
          <p:cNvSpPr>
            <a:spLocks noGrp="1"/>
          </p:cNvSpPr>
          <p:nvPr>
            <p:ph idx="1"/>
          </p:nvPr>
        </p:nvSpPr>
        <p:spPr/>
        <p:txBody>
          <a:bodyPr>
            <a:normAutofit fontScale="92500" lnSpcReduction="20000"/>
          </a:bodyPr>
          <a:lstStyle/>
          <a:p>
            <a:endParaRPr lang="en-US" u="sng" dirty="0" smtClean="0">
              <a:hlinkClick r:id="rId3"/>
            </a:endParaRPr>
          </a:p>
          <a:p>
            <a:pPr marL="342900" lvl="1" indent="-342900">
              <a:buFont typeface="Arial" panose="020B0604020202020204" pitchFamily="34" charset="0"/>
              <a:buChar char="•"/>
            </a:pPr>
            <a:r>
              <a:rPr lang="en-US" sz="2000" dirty="0" smtClean="0"/>
              <a:t>If </a:t>
            </a:r>
            <a:r>
              <a:rPr lang="en-US" sz="2000" dirty="0"/>
              <a:t>any </a:t>
            </a:r>
            <a:r>
              <a:rPr lang="en-US" sz="2000" dirty="0" smtClean="0"/>
              <a:t>of your existing </a:t>
            </a:r>
            <a:r>
              <a:rPr lang="en-US" sz="2000" dirty="0"/>
              <a:t>subcontractors are eligible and interested in </a:t>
            </a:r>
            <a:r>
              <a:rPr lang="en-US" sz="2000" dirty="0" smtClean="0"/>
              <a:t>certification, the process is described below:</a:t>
            </a:r>
            <a:endParaRPr lang="en-US" sz="2000" dirty="0"/>
          </a:p>
          <a:p>
            <a:endParaRPr lang="en-US" u="sng" dirty="0" smtClean="0">
              <a:hlinkClick r:id="rId3"/>
            </a:endParaRPr>
          </a:p>
          <a:p>
            <a:r>
              <a:rPr lang="en-US" u="sng" dirty="0" smtClean="0">
                <a:hlinkClick r:id="rId3"/>
              </a:rPr>
              <a:t>http</a:t>
            </a:r>
            <a:r>
              <a:rPr lang="en-US" u="sng" dirty="0">
                <a:hlinkClick r:id="rId3"/>
              </a:rPr>
              <a:t>://www.esd.ny.gov/MWBE/Qualifications.html</a:t>
            </a:r>
          </a:p>
          <a:p>
            <a:r>
              <a:rPr lang="en-US" u="sng" dirty="0" smtClean="0">
                <a:hlinkClick r:id="rId3"/>
              </a:rPr>
              <a:t>http</a:t>
            </a:r>
            <a:r>
              <a:rPr lang="en-US" u="sng" dirty="0">
                <a:hlinkClick r:id="rId3"/>
              </a:rPr>
              <a:t>://</a:t>
            </a:r>
            <a:r>
              <a:rPr lang="en-US" u="sng" dirty="0" smtClean="0">
                <a:hlinkClick r:id="rId3"/>
              </a:rPr>
              <a:t>www.esd.ny.gov/MWBE/GetCertified.html</a:t>
            </a:r>
            <a:endParaRPr lang="en-US" u="sng" dirty="0" smtClean="0"/>
          </a:p>
          <a:p>
            <a:pPr marL="0" indent="0">
              <a:buNone/>
            </a:pPr>
            <a:endParaRPr lang="en-US" dirty="0"/>
          </a:p>
        </p:txBody>
      </p:sp>
    </p:spTree>
    <p:extLst>
      <p:ext uri="{BB962C8B-B14F-4D97-AF65-F5344CB8AC3E}">
        <p14:creationId xmlns:p14="http://schemas.microsoft.com/office/powerpoint/2010/main" val="220594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14350"/>
            <a:ext cx="8229600" cy="857250"/>
          </a:xfrm>
        </p:spPr>
        <p:txBody>
          <a:bodyPr>
            <a:normAutofit/>
          </a:bodyPr>
          <a:lstStyle/>
          <a:p>
            <a:pPr algn="l"/>
            <a:r>
              <a:rPr lang="en-US" sz="4000" dirty="0" smtClean="0">
                <a:solidFill>
                  <a:srgbClr val="553278"/>
                </a:solidFill>
              </a:rPr>
              <a:t>Summary of Steps</a:t>
            </a:r>
            <a:endParaRPr lang="en-US" sz="4000" dirty="0">
              <a:solidFill>
                <a:srgbClr val="553278"/>
              </a:solidFill>
            </a:endParaRPr>
          </a:p>
        </p:txBody>
      </p:sp>
      <p:sp>
        <p:nvSpPr>
          <p:cNvPr id="5" name="Content Placeholder 4"/>
          <p:cNvSpPr>
            <a:spLocks noGrp="1"/>
          </p:cNvSpPr>
          <p:nvPr>
            <p:ph idx="1"/>
          </p:nvPr>
        </p:nvSpPr>
        <p:spPr>
          <a:xfrm>
            <a:off x="457200" y="1749425"/>
            <a:ext cx="8229600" cy="3394075"/>
          </a:xfrm>
        </p:spPr>
        <p:txBody>
          <a:bodyPr/>
          <a:lstStyle/>
          <a:p>
            <a:r>
              <a:rPr lang="en-US" dirty="0" smtClean="0"/>
              <a:t>Complete Form 1.</a:t>
            </a:r>
          </a:p>
          <a:p>
            <a:r>
              <a:rPr lang="en-US" dirty="0" smtClean="0"/>
              <a:t>Complete Form 2 if Form 1 does not propose a 30% goal.</a:t>
            </a:r>
          </a:p>
          <a:p>
            <a:r>
              <a:rPr lang="en-US" dirty="0" smtClean="0"/>
              <a:t>Submit your forms to DOH as directed below. </a:t>
            </a:r>
            <a:endParaRPr lang="en-US" dirty="0"/>
          </a:p>
        </p:txBody>
      </p:sp>
    </p:spTree>
    <p:extLst>
      <p:ext uri="{BB962C8B-B14F-4D97-AF65-F5344CB8AC3E}">
        <p14:creationId xmlns:p14="http://schemas.microsoft.com/office/powerpoint/2010/main" val="4271210828"/>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REASTINF MWBE Presentation with Branding.potx" id="{134BEA8B-B0BE-47EB-9027-A67DCF3E9809}" vid="{B41E1002-1574-4A51-9BFD-609FC2FAD423}"/>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REASTINF MWBE Presentation with Branding.potx" id="{134BEA8B-B0BE-47EB-9027-A67DCF3E9809}" vid="{A2013264-5616-44E4-98EE-DB6060632928}"/>
    </a:ext>
  </a:ext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REASTINF MWBE Presentation with Branding.potx" id="{134BEA8B-B0BE-47EB-9027-A67DCF3E9809}" vid="{869AE6C1-B535-4306-8E78-B2AADB2A0F55}"/>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REASTINF MWBE Presentation with Branding.potx" id="{134BEA8B-B0BE-47EB-9027-A67DCF3E9809}" vid="{DCDD0D74-FCD1-4E25-ACEE-1D333B1D40D6}"/>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A25B88ED232E7468D6DC41A902264C0" ma:contentTypeVersion="0" ma:contentTypeDescription="Create a new document." ma:contentTypeScope="" ma:versionID="753d58c39995ade2161c7945d436170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56C618-2E5E-4BE3-88C7-F84C72AE6894}">
  <ds:schemaRefs>
    <ds:schemaRef ds:uri="http://schemas.microsoft.com/sharepoint/v3/contenttype/forms"/>
  </ds:schemaRefs>
</ds:datastoreItem>
</file>

<file path=customXml/itemProps2.xml><?xml version="1.0" encoding="utf-8"?>
<ds:datastoreItem xmlns:ds="http://schemas.openxmlformats.org/officeDocument/2006/customXml" ds:itemID="{F4611B06-0959-4739-8005-B7C822D74064}">
  <ds:schemaRefs>
    <ds:schemaRef ds:uri="http://purl.org/dc/dcmitype/"/>
    <ds:schemaRef ds:uri="http://purl.org/dc/elements/1.1/"/>
    <ds:schemaRef ds:uri="http://schemas.microsoft.com/office/2006/documentManagement/types"/>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D95FB72B-578E-44BA-B772-59ECB75CAA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BREASTINF%20MWBE%20Presentation%20with%20Branding</Template>
  <TotalTime>5194</TotalTime>
  <Words>436</Words>
  <Application>Microsoft Office PowerPoint</Application>
  <PresentationFormat>On-screen Show (16:9)</PresentationFormat>
  <Paragraphs>56</Paragraphs>
  <Slides>12</Slides>
  <Notes>10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12</vt:i4>
      </vt:variant>
    </vt:vector>
  </HeadingPairs>
  <TitlesOfParts>
    <vt:vector size="18" baseType="lpstr">
      <vt:lpstr>Arial</vt:lpstr>
      <vt:lpstr>Calibri</vt:lpstr>
      <vt:lpstr>Cover Master</vt:lpstr>
      <vt:lpstr>Section Master</vt:lpstr>
      <vt:lpstr>Content Master</vt:lpstr>
      <vt:lpstr>2_Custom Design</vt:lpstr>
      <vt:lpstr>PowerPoint Presentation</vt:lpstr>
      <vt:lpstr>PowerPoint Presentation</vt:lpstr>
      <vt:lpstr>What are Not-For-Profit Eligible Expenses?</vt:lpstr>
      <vt:lpstr>What are Municipality, Gov’t Entity or For-Profit Eligible Expenses?</vt:lpstr>
      <vt:lpstr>What is expected of Grantee?</vt:lpstr>
      <vt:lpstr>What is expected of Grantee?</vt:lpstr>
      <vt:lpstr>What if I can’t meet 30% of eligible expenditures in Form 1?</vt:lpstr>
      <vt:lpstr>Information for Subcontractors</vt:lpstr>
      <vt:lpstr>Summary of Steps</vt:lpstr>
      <vt:lpstr>Example NFP Form 1:</vt:lpstr>
      <vt:lpstr>Example Form 2:</vt:lpstr>
      <vt:lpstr>Questions and Submission: </vt:lpstr>
    </vt:vector>
  </TitlesOfParts>
  <Company>NYSDOH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S. Headley</dc:creator>
  <cp:lastModifiedBy>Wilbur, Andrew J (HEALTH)</cp:lastModifiedBy>
  <cp:revision>53</cp:revision>
  <cp:lastPrinted>2015-09-11T13:41:04Z</cp:lastPrinted>
  <dcterms:created xsi:type="dcterms:W3CDTF">2015-05-08T16:33:02Z</dcterms:created>
  <dcterms:modified xsi:type="dcterms:W3CDTF">2016-06-03T15:31:09Z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0x010100FA25B88ED232E7468D6DC41A902264C0</vt:lpwstr>
  </property>
  <property fmtid="{D5CDD505-2E9C-101B-9397-08002B2CF9AE}" pid="3" name="TaxKeyword">
    <vt:lpwstr/>
  </property>
  <property fmtid="{D5CDD505-2E9C-101B-9397-08002B2CF9AE}" pid="4" name="_dlc_DocIdItemGuid">
    <vt:lpwstr>d873217e-7c1b-43f2-abcb-7d5beb9cdfdc</vt:lpwstr>
  </property>
</Properties>
</file>